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CAPA — Substitua [SEU NOME], especialidade e cidade. Capa com identidade: nome, título e marca. Mantenha discreta; o trabalho é o protagonista.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CONTATO — Repita e-mail, telefone, site e redes no rodapé de todas as páginas e na página final. Botões/links claros e grandes o suficiente para toque. Mobile-friendly.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BIO / MANIFESTO — 60–90 palavras: estética, influências e processo. Personalidade sim, sem exageros. Use a MESMA foto de perfil em PDF, site e redes.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ÍNDICE — liste aqui apenas os projetos que têm slides neste portfólio. Duplique o bloco de slides de projeto (03–06 ou 07) para cada projeto e adicione uma linha com thumbnail.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CAPA DO PROJETO — Use o cabeçalho padrão: Título · Tipo · Função · Ano. Imagem hero é a primeira impressão do projeto — invista na melhor foto/render.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CASE STUDY — As 5 partes: Cliente/Contexto, Objetivo, Desafio, Solução, Resultado. As pastéis marcam o estágio (assinatura visual da marca — use apenas aqui). Repita este roteiro para cada projeto.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NARRATIVA VISUAL — Clientes querem ver como você pensa. Mostre mood board, croquis, planta humanizada e renderização. Renderes de terceiros precisam de crédito.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ANTES &amp; DEPOIS — Maior impacto com clientes. Inclua 1–2 pares por projeto. Adicione métricas concretas: orçamento cumprido, tempo economizado, m² melhorados, aumento de vendas.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VARIAÇÃO — Outro layout de projeto: texto à esquerda, imagem grande à direita. Use para variar o ritmo entre projetos. Duplique os slides 03–06 ou 07 para cada projeto.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PROVAS — Depoimentos curtos (1–2 frases), números concretos (orçamento, tempo, m², vendas) e premiações/publicações. Em projetos em equipe, cite sua função específica.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7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822960" y="690372"/>
            <a:ext cx="77724" cy="77724"/>
          </a:xfrm>
          <a:prstGeom prst="roundRect">
            <a:avLst>
              <a:gd name="adj" fmla="val 50000"/>
            </a:avLst>
          </a:prstGeom>
          <a:solidFill>
            <a:srgbClr val="D4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87552" y="621792"/>
            <a:ext cx="68580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850" b="0" i="0" spc="90">
                <a:solidFill>
                  <a:srgbClr val="26251E"/>
                </a:solidFill>
                <a:latin typeface="Segoe UI Semibold"/>
              </a:rPr>
              <a:t>PORTFÓLIO · 2025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621792"/>
            <a:ext cx="313639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800" b="0" i="0" spc="30">
                <a:solidFill>
                  <a:srgbClr val="807D72"/>
                </a:solidFill>
                <a:latin typeface="Consolas"/>
              </a:rPr>
              <a:t>v1.0   ·   TEMPLATE EDITÁVEL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2331720"/>
            <a:ext cx="64008" cy="1481328"/>
          </a:xfrm>
          <a:prstGeom prst="rect">
            <a:avLst/>
          </a:prstGeom>
          <a:solidFill>
            <a:srgbClr val="D4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24128" y="2240280"/>
            <a:ext cx="100584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1000"/>
              </a:spcAft>
            </a:pPr>
            <a:r>
              <a:rPr sz="4600" b="0" i="0" spc="-150">
                <a:solidFill>
                  <a:srgbClr val="26251E"/>
                </a:solidFill>
                <a:latin typeface="Segoe UI Light"/>
              </a:rPr>
              <a:t>[ SEU NOME SOBRENOME ]</a:t>
            </a:r>
          </a:p>
          <a:p>
            <a:pPr algn="l">
              <a:spcAft>
                <a:spcPts val="1000"/>
              </a:spcAft>
            </a:pPr>
            <a:r>
              <a:rPr sz="2200" b="0" i="0" spc="-20">
                <a:solidFill>
                  <a:srgbClr val="26251E"/>
                </a:solidFill>
                <a:latin typeface="Segoe UI Light"/>
              </a:rPr>
              <a:t>Designer de Interiores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128" y="3977639"/>
            <a:ext cx="9601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807D72"/>
                </a:solidFill>
                <a:latin typeface="Segoe UI"/>
              </a:rPr>
              <a:t>[ Residencial  ·  Comercial  ·  Hospitalidade ]</a:t>
            </a:r>
          </a:p>
        </p:txBody>
      </p:sp>
      <p:sp>
        <p:nvSpPr>
          <p:cNvPr id="8" name="Rectangle 7"/>
          <p:cNvSpPr/>
          <p:nvPr/>
        </p:nvSpPr>
        <p:spPr>
          <a:xfrm>
            <a:off x="822960" y="5440680"/>
            <a:ext cx="10543032" cy="10972"/>
          </a:xfrm>
          <a:prstGeom prst="rect">
            <a:avLst/>
          </a:prstGeom>
          <a:solidFill>
            <a:srgbClr val="E6E5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60" y="5596128"/>
            <a:ext cx="3657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800" b="0" i="0" spc="90">
                <a:solidFill>
                  <a:srgbClr val="A09C92"/>
                </a:solidFill>
                <a:latin typeface="Segoe UI Semibold"/>
              </a:rPr>
              <a:t>PROJETOS</a:t>
            </a:r>
          </a:p>
          <a:p>
            <a:pPr algn="l">
              <a:spcAft>
                <a:spcPts val="400"/>
              </a:spcAft>
            </a:pPr>
            <a:r>
              <a:rPr sz="1100" b="0" i="0">
                <a:solidFill>
                  <a:srgbClr val="26251E"/>
                </a:solidFill>
                <a:latin typeface="Segoe UI"/>
              </a:rPr>
              <a:t>6–10 selecionados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17720" y="5596128"/>
            <a:ext cx="3657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800" b="0" i="0" spc="90">
                <a:solidFill>
                  <a:srgbClr val="A09C92"/>
                </a:solidFill>
                <a:latin typeface="Segoe UI Semibold"/>
              </a:rPr>
              <a:t>FORMATOS</a:t>
            </a:r>
          </a:p>
          <a:p>
            <a:pPr algn="l">
              <a:spcAft>
                <a:spcPts val="400"/>
              </a:spcAft>
            </a:pPr>
            <a:r>
              <a:rPr sz="1100" b="0" i="0">
                <a:solidFill>
                  <a:srgbClr val="26251E"/>
                </a:solidFill>
                <a:latin typeface="Segoe UI"/>
              </a:rPr>
              <a:t>PDF teaser · master · site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12480" y="5596128"/>
            <a:ext cx="3657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800" b="0" i="0" spc="90">
                <a:solidFill>
                  <a:srgbClr val="A09C92"/>
                </a:solidFill>
                <a:latin typeface="Segoe UI Semibold"/>
              </a:rPr>
              <a:t>CIDADE</a:t>
            </a:r>
          </a:p>
          <a:p>
            <a:pPr algn="l">
              <a:spcAft>
                <a:spcPts val="400"/>
              </a:spcAft>
            </a:pPr>
            <a:r>
              <a:rPr sz="1100" b="0" i="0">
                <a:solidFill>
                  <a:srgbClr val="26251E"/>
                </a:solidFill>
                <a:latin typeface="Segoe UI"/>
              </a:rPr>
              <a:t>[ Sua cidade · País ]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22960" y="6355080"/>
            <a:ext cx="10543032" cy="10972"/>
          </a:xfrm>
          <a:prstGeom prst="rect">
            <a:avLst/>
          </a:prstGeom>
          <a:solidFill>
            <a:srgbClr val="E6E5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2960" y="6419088"/>
            <a:ext cx="54864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750" b="0" i="0" spc="90">
                <a:solidFill>
                  <a:srgbClr val="A09C92"/>
                </a:solidFill>
                <a:latin typeface="Segoe UI Semibold"/>
              </a:rPr>
              <a:t>PORTFÓLIO TEMPLATE</a:t>
            </a:r>
            <a:r>
              <a:rPr sz="750" b="0" i="0">
                <a:solidFill>
                  <a:srgbClr val="CFCDC4"/>
                </a:solidFill>
                <a:latin typeface="Segoe UI"/>
              </a:rPr>
              <a:t>    ·    </a:t>
            </a:r>
            <a:r>
              <a:rPr sz="750" b="0" i="0" spc="90">
                <a:solidFill>
                  <a:srgbClr val="A09C92"/>
                </a:solidFill>
                <a:latin typeface="Segoe UI Semibold"/>
              </a:rPr>
              <a:t>ESCOLA HABILIDADE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0" y="6419088"/>
            <a:ext cx="313639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750" b="0" i="0" spc="50">
                <a:solidFill>
                  <a:srgbClr val="26251E"/>
                </a:solidFill>
                <a:latin typeface="Segoe UI Semibold"/>
              </a:rPr>
              <a:t>00</a:t>
            </a:r>
            <a:r>
              <a:rPr sz="750" b="0" i="0">
                <a:solidFill>
                  <a:srgbClr val="CFCDC4"/>
                </a:solidFill>
                <a:latin typeface="Segoe UI"/>
              </a:rPr>
              <a:t> / </a:t>
            </a:r>
            <a:r>
              <a:rPr sz="750" b="0" i="0" spc="50">
                <a:solidFill>
                  <a:srgbClr val="A09C92"/>
                </a:solidFill>
                <a:latin typeface="Segoe UI Semibold"/>
              </a:rPr>
              <a:t>10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7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822960" y="690372"/>
            <a:ext cx="77724" cy="77724"/>
          </a:xfrm>
          <a:prstGeom prst="roundRect">
            <a:avLst>
              <a:gd name="adj" fmla="val 50000"/>
            </a:avLst>
          </a:prstGeom>
          <a:solidFill>
            <a:srgbClr val="D4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87552" y="621792"/>
            <a:ext cx="68580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850" b="0" i="0" spc="90">
                <a:solidFill>
                  <a:srgbClr val="26251E"/>
                </a:solidFill>
                <a:latin typeface="Segoe UI Semibold"/>
              </a:rPr>
              <a:t>09 · CONTATO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621792"/>
            <a:ext cx="313639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800" b="0" i="0" spc="30">
                <a:solidFill>
                  <a:srgbClr val="807D72"/>
                </a:solidFill>
                <a:latin typeface="Consolas"/>
              </a:rPr>
              <a:t>DISPONÍVEL PARA PROJETOS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2103120"/>
            <a:ext cx="64008" cy="1737360"/>
          </a:xfrm>
          <a:prstGeom prst="rect">
            <a:avLst/>
          </a:prstGeom>
          <a:solidFill>
            <a:srgbClr val="D4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24128" y="2011680"/>
            <a:ext cx="1005840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600" b="0" i="0" spc="-140">
                <a:solidFill>
                  <a:srgbClr val="26251E"/>
                </a:solidFill>
                <a:latin typeface="Segoe UI Light"/>
              </a:rPr>
              <a:t>Vamos conversar.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128" y="3520440"/>
            <a:ext cx="9601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50" b="0" i="0">
                <a:solidFill>
                  <a:srgbClr val="807D72"/>
                </a:solidFill>
                <a:latin typeface="Segoe UI"/>
              </a:rPr>
              <a:t>Contato repetido no rodapé de todas as páginas.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4343400"/>
            <a:ext cx="493776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200"/>
              </a:spcAft>
            </a:pPr>
            <a:r>
              <a:rPr sz="850" b="0" i="0" spc="90">
                <a:solidFill>
                  <a:srgbClr val="A09C92"/>
                </a:solidFill>
                <a:latin typeface="Segoe UI Semibold"/>
              </a:rPr>
              <a:t>E-MAIL</a:t>
            </a:r>
          </a:p>
          <a:p>
            <a:pPr algn="l">
              <a:spcAft>
                <a:spcPts val="200"/>
              </a:spcAft>
            </a:pPr>
            <a:r>
              <a:rPr sz="1300" b="0" i="0">
                <a:solidFill>
                  <a:srgbClr val="26251E"/>
                </a:solidFill>
                <a:latin typeface="Segoe UI"/>
              </a:rPr>
              <a:t>[ seu@email.com 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26480" y="4343400"/>
            <a:ext cx="493776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200"/>
              </a:spcAft>
            </a:pPr>
            <a:r>
              <a:rPr sz="850" b="0" i="0" spc="90">
                <a:solidFill>
                  <a:srgbClr val="A09C92"/>
                </a:solidFill>
                <a:latin typeface="Segoe UI Semibold"/>
              </a:rPr>
              <a:t>TELEFONE</a:t>
            </a:r>
          </a:p>
          <a:p>
            <a:pPr algn="l">
              <a:spcAft>
                <a:spcPts val="200"/>
              </a:spcAft>
            </a:pPr>
            <a:r>
              <a:rPr sz="1300" b="0" i="0">
                <a:solidFill>
                  <a:srgbClr val="26251E"/>
                </a:solidFill>
                <a:latin typeface="Segoe UI"/>
              </a:rPr>
              <a:t>[ +55 (00) 00000-0000 ]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5120640"/>
            <a:ext cx="493776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200"/>
              </a:spcAft>
            </a:pPr>
            <a:r>
              <a:rPr sz="850" b="0" i="0" spc="90">
                <a:solidFill>
                  <a:srgbClr val="A09C92"/>
                </a:solidFill>
                <a:latin typeface="Segoe UI Semibold"/>
              </a:rPr>
              <a:t>SITE</a:t>
            </a:r>
          </a:p>
          <a:p>
            <a:pPr algn="l">
              <a:spcAft>
                <a:spcPts val="200"/>
              </a:spcAft>
            </a:pPr>
            <a:r>
              <a:rPr sz="1300" b="0" i="0">
                <a:solidFill>
                  <a:srgbClr val="26251E"/>
                </a:solidFill>
                <a:latin typeface="Segoe UI"/>
              </a:rPr>
              <a:t>[ www.seusite.com.br ]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26480" y="5120640"/>
            <a:ext cx="493776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200"/>
              </a:spcAft>
            </a:pPr>
            <a:r>
              <a:rPr sz="850" b="0" i="0" spc="90">
                <a:solidFill>
                  <a:srgbClr val="A09C92"/>
                </a:solidFill>
                <a:latin typeface="Segoe UI Semibold"/>
              </a:rPr>
              <a:t>REDES</a:t>
            </a:r>
          </a:p>
          <a:p>
            <a:pPr algn="l">
              <a:spcAft>
                <a:spcPts val="200"/>
              </a:spcAft>
            </a:pPr>
            <a:r>
              <a:rPr sz="1300" b="0" i="0">
                <a:solidFill>
                  <a:srgbClr val="26251E"/>
                </a:solidFill>
                <a:latin typeface="Segoe UI"/>
              </a:rPr>
              <a:t>[ @seuhandle  ·  Behance  ·  Dribbble ]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22960" y="6355080"/>
            <a:ext cx="10543032" cy="10972"/>
          </a:xfrm>
          <a:prstGeom prst="rect">
            <a:avLst/>
          </a:prstGeom>
          <a:solidFill>
            <a:srgbClr val="E6E5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2960" y="6419088"/>
            <a:ext cx="54864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750" b="0" i="0" spc="90">
                <a:solidFill>
                  <a:srgbClr val="A09C92"/>
                </a:solidFill>
                <a:latin typeface="Segoe UI Semibold"/>
              </a:rPr>
              <a:t>PORTFÓLIO TEMPLATE</a:t>
            </a:r>
            <a:r>
              <a:rPr sz="750" b="0" i="0">
                <a:solidFill>
                  <a:srgbClr val="CFCDC4"/>
                </a:solidFill>
                <a:latin typeface="Segoe UI"/>
              </a:rPr>
              <a:t>    ·    </a:t>
            </a:r>
            <a:r>
              <a:rPr sz="750" b="0" i="0" spc="90">
                <a:solidFill>
                  <a:srgbClr val="A09C92"/>
                </a:solidFill>
                <a:latin typeface="Segoe UI Semibold"/>
              </a:rPr>
              <a:t>ESCOLA HABILIDADE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0" y="6419088"/>
            <a:ext cx="313639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750" b="0" i="0" spc="50">
                <a:solidFill>
                  <a:srgbClr val="26251E"/>
                </a:solidFill>
                <a:latin typeface="Segoe UI Semibold"/>
              </a:rPr>
              <a:t>09</a:t>
            </a:r>
            <a:r>
              <a:rPr sz="750" b="0" i="0">
                <a:solidFill>
                  <a:srgbClr val="CFCDC4"/>
                </a:solidFill>
                <a:latin typeface="Segoe UI"/>
              </a:rPr>
              <a:t> / </a:t>
            </a:r>
            <a:r>
              <a:rPr sz="750" b="0" i="0" spc="50">
                <a:solidFill>
                  <a:srgbClr val="A09C92"/>
                </a:solidFill>
                <a:latin typeface="Segoe UI Semibold"/>
              </a:rPr>
              <a:t>10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7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822960" y="690372"/>
            <a:ext cx="77724" cy="77724"/>
          </a:xfrm>
          <a:prstGeom prst="roundRect">
            <a:avLst>
              <a:gd name="adj" fmla="val 50000"/>
            </a:avLst>
          </a:prstGeom>
          <a:solidFill>
            <a:srgbClr val="D4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87552" y="621792"/>
            <a:ext cx="68580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850" b="0" i="0" spc="90">
                <a:solidFill>
                  <a:srgbClr val="26251E"/>
                </a:solidFill>
                <a:latin typeface="Segoe UI Semibold"/>
              </a:rPr>
              <a:t>01 · BIO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078992"/>
            <a:ext cx="1054303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900" b="0" i="0" spc="40">
                <a:solidFill>
                  <a:srgbClr val="807D72"/>
                </a:solidFill>
                <a:latin typeface="Consolas"/>
              </a:rPr>
              <a:t>MANIFESTO DE DESIGN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417320"/>
            <a:ext cx="612648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700" b="0" i="0" spc="-50">
                <a:solidFill>
                  <a:srgbClr val="26251E"/>
                </a:solidFill>
                <a:latin typeface="Segoe UI Light"/>
              </a:rPr>
              <a:t>Conte quem você é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2697480"/>
            <a:ext cx="36576" cy="2468880"/>
          </a:xfrm>
          <a:prstGeom prst="rect">
            <a:avLst/>
          </a:prstGeom>
          <a:solidFill>
            <a:srgbClr val="CFCD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24128" y="2697480"/>
            <a:ext cx="5852160" cy="2926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  <a:spcAft>
                <a:spcPts val="800"/>
              </a:spcAft>
            </a:pPr>
            <a:r>
              <a:rPr sz="1200" b="0" i="1">
                <a:solidFill>
                  <a:srgbClr val="A09C92"/>
                </a:solidFill>
                <a:latin typeface="Segoe UI"/>
              </a:rPr>
              <a:t>[ Escreva 60–90 palavras sobre sua estética, influências e </a:t>
            </a:r>
          </a:p>
          <a:p>
            <a:pPr algn="l">
              <a:lnSpc>
                <a:spcPct val="135000"/>
              </a:lnSpc>
              <a:spcAft>
                <a:spcPts val="800"/>
              </a:spcAft>
            </a:pPr>
            <a:r>
              <a:rPr sz="1200" b="0" i="1">
                <a:solidFill>
                  <a:srgbClr val="A09C92"/>
                </a:solidFill>
                <a:latin typeface="Segoe UI"/>
              </a:rPr>
              <a:t>processo. Curto, relevante, com personalidade — sem exageros. </a:t>
            </a:r>
          </a:p>
          <a:p>
            <a:pPr algn="l">
              <a:lnSpc>
                <a:spcPct val="135000"/>
              </a:lnSpc>
              <a:spcAft>
                <a:spcPts val="800"/>
              </a:spcAft>
            </a:pPr>
            <a:r>
              <a:rPr sz="1200" b="0" i="1">
                <a:solidFill>
                  <a:srgbClr val="A09C92"/>
                </a:solidFill>
                <a:latin typeface="Segoe UI"/>
              </a:rPr>
              <a:t>Mostre como você pensa: do conceito ao detalhe. ]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24128" y="5029200"/>
            <a:ext cx="58521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26251E"/>
                </a:solidFill>
                <a:latin typeface="Segoe UI Semibold"/>
              </a:rPr>
              <a:t>— [ Seu Nome ]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086600" y="1417320"/>
            <a:ext cx="4279392" cy="4663440"/>
          </a:xfrm>
          <a:prstGeom prst="roundRect">
            <a:avLst>
              <a:gd name="adj" fmla="val 2564"/>
            </a:avLst>
          </a:prstGeom>
          <a:solidFill>
            <a:srgbClr val="FFFFFF"/>
          </a:solidFill>
          <a:ln w="12700">
            <a:solidFill>
              <a:srgbClr val="E6E5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7269480" y="1600200"/>
            <a:ext cx="3913632" cy="3931920"/>
          </a:xfrm>
          <a:prstGeom prst="roundRect">
            <a:avLst>
              <a:gd name="adj" fmla="val 2336"/>
            </a:avLst>
          </a:prstGeom>
          <a:solidFill>
            <a:srgbClr val="FAFAF7"/>
          </a:solidFill>
          <a:ln w="12700">
            <a:solidFill>
              <a:srgbClr val="E6E5E0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269480" y="1600200"/>
            <a:ext cx="3913632" cy="3931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spcAft>
                <a:spcPts val="400"/>
              </a:spcAft>
            </a:pPr>
            <a:r>
              <a:rPr sz="850" b="0" i="0" spc="90">
                <a:solidFill>
                  <a:srgbClr val="A09C92"/>
                </a:solidFill>
                <a:latin typeface="Segoe UI Semibold"/>
              </a:rPr>
              <a:t>[ FOTO PROFISSIONAL ]</a:t>
            </a:r>
          </a:p>
          <a:p>
            <a:pPr algn="ctr">
              <a:spcAft>
                <a:spcPts val="400"/>
              </a:spcAft>
            </a:pPr>
            <a:r>
              <a:rPr sz="800" b="0" i="0">
                <a:solidFill>
                  <a:srgbClr val="807D72"/>
                </a:solidFill>
                <a:latin typeface="Segoe UI"/>
              </a:rPr>
              <a:t>mesma em PDF, site e redes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69480" y="5596128"/>
            <a:ext cx="391363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807D72"/>
                </a:solidFill>
                <a:latin typeface="Segoe UI"/>
              </a:rPr>
              <a:t>Foto de perfil consistente em todos os canais.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22960" y="6355080"/>
            <a:ext cx="10543032" cy="10972"/>
          </a:xfrm>
          <a:prstGeom prst="rect">
            <a:avLst/>
          </a:prstGeom>
          <a:solidFill>
            <a:srgbClr val="E6E5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" y="6419088"/>
            <a:ext cx="54864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750" b="0" i="0" spc="90">
                <a:solidFill>
                  <a:srgbClr val="A09C92"/>
                </a:solidFill>
                <a:latin typeface="Segoe UI Semibold"/>
              </a:rPr>
              <a:t>PORTFÓLIO TEMPLATE</a:t>
            </a:r>
            <a:r>
              <a:rPr sz="750" b="0" i="0">
                <a:solidFill>
                  <a:srgbClr val="CFCDC4"/>
                </a:solidFill>
                <a:latin typeface="Segoe UI"/>
              </a:rPr>
              <a:t>    ·    </a:t>
            </a:r>
            <a:r>
              <a:rPr sz="750" b="0" i="0" spc="90">
                <a:solidFill>
                  <a:srgbClr val="A09C92"/>
                </a:solidFill>
                <a:latin typeface="Segoe UI Semibold"/>
              </a:rPr>
              <a:t>ESCOLA HABILIDADE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0" y="6419088"/>
            <a:ext cx="313639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750" b="0" i="0" spc="50">
                <a:solidFill>
                  <a:srgbClr val="26251E"/>
                </a:solidFill>
                <a:latin typeface="Segoe UI Semibold"/>
              </a:rPr>
              <a:t>01</a:t>
            </a:r>
            <a:r>
              <a:rPr sz="750" b="0" i="0">
                <a:solidFill>
                  <a:srgbClr val="CFCDC4"/>
                </a:solidFill>
                <a:latin typeface="Segoe UI"/>
              </a:rPr>
              <a:t> / </a:t>
            </a:r>
            <a:r>
              <a:rPr sz="750" b="0" i="0" spc="50">
                <a:solidFill>
                  <a:srgbClr val="A09C92"/>
                </a:solidFill>
                <a:latin typeface="Segoe UI Semibold"/>
              </a:rPr>
              <a:t>10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7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822960" y="690372"/>
            <a:ext cx="77724" cy="77724"/>
          </a:xfrm>
          <a:prstGeom prst="roundRect">
            <a:avLst>
              <a:gd name="adj" fmla="val 50000"/>
            </a:avLst>
          </a:prstGeom>
          <a:solidFill>
            <a:srgbClr val="D4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87552" y="621792"/>
            <a:ext cx="68580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850" b="0" i="0" spc="90">
                <a:solidFill>
                  <a:srgbClr val="26251E"/>
                </a:solidFill>
                <a:latin typeface="Segoe UI Semibold"/>
              </a:rPr>
              <a:t>02 · ÍNDICE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078992"/>
            <a:ext cx="1054303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900" b="0" i="0" spc="40">
                <a:solidFill>
                  <a:srgbClr val="807D72"/>
                </a:solidFill>
                <a:latin typeface="Consolas"/>
              </a:rPr>
              <a:t>PROJETOS EM DESTAQUE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417320"/>
            <a:ext cx="100584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700" b="0" i="0" spc="-50">
                <a:solidFill>
                  <a:srgbClr val="26251E"/>
                </a:solidFill>
                <a:latin typeface="Segoe UI Light"/>
              </a:rPr>
              <a:t>Projetos em destaque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993392"/>
            <a:ext cx="10058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50" b="0" i="0">
                <a:solidFill>
                  <a:srgbClr val="807D72"/>
                </a:solidFill>
                <a:latin typeface="Segoe UI"/>
              </a:rPr>
              <a:t>Liste aqui os projetos que aparecem neste portfólio — duplique os slides de projeto para cada um.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22960" y="2468880"/>
            <a:ext cx="2971800" cy="1645920"/>
          </a:xfrm>
          <a:prstGeom prst="roundRect">
            <a:avLst>
              <a:gd name="adj" fmla="val 5555"/>
            </a:avLst>
          </a:prstGeom>
          <a:solidFill>
            <a:srgbClr val="FAFAF7"/>
          </a:solidFill>
          <a:ln w="12700">
            <a:solidFill>
              <a:srgbClr val="E6E5E0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" y="2468880"/>
            <a:ext cx="2971800" cy="1645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spcAft>
                <a:spcPts val="400"/>
              </a:spcAft>
            </a:pPr>
            <a:r>
              <a:rPr sz="850" b="0" i="0" spc="90">
                <a:solidFill>
                  <a:srgbClr val="A09C92"/>
                </a:solidFill>
                <a:latin typeface="Segoe UI Semibold"/>
              </a:rPr>
              <a:t>[ THUMB 16:9 ]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23360" y="2468880"/>
            <a:ext cx="7315200" cy="1645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700"/>
              </a:spcAft>
            </a:pPr>
            <a:r>
              <a:rPr sz="1100" b="0" i="0" spc="30">
                <a:solidFill>
                  <a:srgbClr val="D400FF"/>
                </a:solidFill>
                <a:latin typeface="Consolas"/>
              </a:rPr>
              <a:t>01</a:t>
            </a:r>
            <a:r>
              <a:rPr sz="1700" b="0" i="0">
                <a:solidFill>
                  <a:srgbClr val="26251E"/>
                </a:solidFill>
                <a:latin typeface="Segoe UI Semibold"/>
              </a:rPr>
              <a:t>   [ Título do Projeto ]</a:t>
            </a:r>
          </a:p>
          <a:p>
            <a:pPr algn="l">
              <a:spcAft>
                <a:spcPts val="700"/>
              </a:spcAft>
            </a:pPr>
            <a:r>
              <a:rPr sz="1150" b="0" i="0">
                <a:solidFill>
                  <a:srgbClr val="807D72"/>
                </a:solidFill>
                <a:latin typeface="Segoe UI"/>
              </a:rPr>
              <a:t>[ Tipo ] · [ Ano ] · [ m² ]</a:t>
            </a:r>
          </a:p>
          <a:p>
            <a:pPr algn="l">
              <a:spcAft>
                <a:spcPts val="700"/>
              </a:spcAft>
            </a:pPr>
            <a:r>
              <a:rPr sz="1100" b="0" i="1">
                <a:solidFill>
                  <a:srgbClr val="5A5852"/>
                </a:solidFill>
                <a:latin typeface="Segoe UI"/>
              </a:rPr>
              <a:t>[ Uma linha sobre o projeto. ]</a:t>
            </a:r>
          </a:p>
        </p:txBody>
      </p:sp>
      <p:sp>
        <p:nvSpPr>
          <p:cNvPr id="10" name="Rectangle 9"/>
          <p:cNvSpPr/>
          <p:nvPr/>
        </p:nvSpPr>
        <p:spPr>
          <a:xfrm>
            <a:off x="822960" y="4178808"/>
            <a:ext cx="10543032" cy="10972"/>
          </a:xfrm>
          <a:prstGeom prst="rect">
            <a:avLst/>
          </a:prstGeom>
          <a:solidFill>
            <a:srgbClr val="EFEF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822960" y="4315968"/>
            <a:ext cx="2971800" cy="1645920"/>
          </a:xfrm>
          <a:prstGeom prst="roundRect">
            <a:avLst>
              <a:gd name="adj" fmla="val 5555"/>
            </a:avLst>
          </a:prstGeom>
          <a:solidFill>
            <a:srgbClr val="FAFAF7"/>
          </a:solidFill>
          <a:ln w="12700">
            <a:solidFill>
              <a:srgbClr val="E6E5E0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4315968"/>
            <a:ext cx="2971800" cy="1645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spcAft>
                <a:spcPts val="400"/>
              </a:spcAft>
            </a:pPr>
            <a:r>
              <a:rPr sz="850" b="0" i="0" spc="90">
                <a:solidFill>
                  <a:srgbClr val="A09C92"/>
                </a:solidFill>
                <a:latin typeface="Segoe UI Semibold"/>
              </a:rPr>
              <a:t>[ THUMB 16:9 ]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23360" y="4315968"/>
            <a:ext cx="7315200" cy="1645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700"/>
              </a:spcAft>
            </a:pPr>
            <a:r>
              <a:rPr sz="1100" b="0" i="0" spc="30">
                <a:solidFill>
                  <a:srgbClr val="D400FF"/>
                </a:solidFill>
                <a:latin typeface="Consolas"/>
              </a:rPr>
              <a:t>02</a:t>
            </a:r>
            <a:r>
              <a:rPr sz="1700" b="0" i="0">
                <a:solidFill>
                  <a:srgbClr val="26251E"/>
                </a:solidFill>
                <a:latin typeface="Segoe UI Semibold"/>
              </a:rPr>
              <a:t>   [ Título do Projeto ]</a:t>
            </a:r>
          </a:p>
          <a:p>
            <a:pPr algn="l">
              <a:spcAft>
                <a:spcPts val="700"/>
              </a:spcAft>
            </a:pPr>
            <a:r>
              <a:rPr sz="1150" b="0" i="0">
                <a:solidFill>
                  <a:srgbClr val="807D72"/>
                </a:solidFill>
                <a:latin typeface="Segoe UI"/>
              </a:rPr>
              <a:t>[ Tipo ] · [ Ano ] · [ m² ]</a:t>
            </a:r>
          </a:p>
          <a:p>
            <a:pPr algn="l">
              <a:spcAft>
                <a:spcPts val="700"/>
              </a:spcAft>
            </a:pPr>
            <a:r>
              <a:rPr sz="1100" b="0" i="1">
                <a:solidFill>
                  <a:srgbClr val="5A5852"/>
                </a:solidFill>
                <a:latin typeface="Segoe UI"/>
              </a:rPr>
              <a:t>[ Uma linha sobre o projeto. ]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22960" y="6025896"/>
            <a:ext cx="10543032" cy="10972"/>
          </a:xfrm>
          <a:prstGeom prst="rect">
            <a:avLst/>
          </a:prstGeom>
          <a:solidFill>
            <a:srgbClr val="EFEF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22960" y="6355080"/>
            <a:ext cx="10543032" cy="10972"/>
          </a:xfrm>
          <a:prstGeom prst="rect">
            <a:avLst/>
          </a:prstGeom>
          <a:solidFill>
            <a:srgbClr val="E6E5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2960" y="6419088"/>
            <a:ext cx="54864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750" b="0" i="0" spc="90">
                <a:solidFill>
                  <a:srgbClr val="A09C92"/>
                </a:solidFill>
                <a:latin typeface="Segoe UI Semibold"/>
              </a:rPr>
              <a:t>PORTFÓLIO TEMPLATE</a:t>
            </a:r>
            <a:r>
              <a:rPr sz="750" b="0" i="0">
                <a:solidFill>
                  <a:srgbClr val="CFCDC4"/>
                </a:solidFill>
                <a:latin typeface="Segoe UI"/>
              </a:rPr>
              <a:t>    ·    </a:t>
            </a:r>
            <a:r>
              <a:rPr sz="750" b="0" i="0" spc="90">
                <a:solidFill>
                  <a:srgbClr val="A09C92"/>
                </a:solidFill>
                <a:latin typeface="Segoe UI Semibold"/>
              </a:rPr>
              <a:t>ESCOLA HABILIDADE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0" y="6419088"/>
            <a:ext cx="313639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750" b="0" i="0" spc="50">
                <a:solidFill>
                  <a:srgbClr val="26251E"/>
                </a:solidFill>
                <a:latin typeface="Segoe UI Semibold"/>
              </a:rPr>
              <a:t>02</a:t>
            </a:r>
            <a:r>
              <a:rPr sz="750" b="0" i="0">
                <a:solidFill>
                  <a:srgbClr val="CFCDC4"/>
                </a:solidFill>
                <a:latin typeface="Segoe UI"/>
              </a:rPr>
              <a:t> / </a:t>
            </a:r>
            <a:r>
              <a:rPr sz="750" b="0" i="0" spc="50">
                <a:solidFill>
                  <a:srgbClr val="A09C92"/>
                </a:solidFill>
                <a:latin typeface="Segoe UI Semibold"/>
              </a:rPr>
              <a:t>10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7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822960" y="690372"/>
            <a:ext cx="77724" cy="77724"/>
          </a:xfrm>
          <a:prstGeom prst="roundRect">
            <a:avLst>
              <a:gd name="adj" fmla="val 50000"/>
            </a:avLst>
          </a:prstGeom>
          <a:solidFill>
            <a:srgbClr val="D4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87552" y="621792"/>
            <a:ext cx="68580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850" b="0" i="0" spc="90">
                <a:solidFill>
                  <a:srgbClr val="26251E"/>
                </a:solidFill>
                <a:latin typeface="Segoe UI Semibold"/>
              </a:rPr>
              <a:t>03 · PROJETO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078992"/>
            <a:ext cx="1054303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900" b="0" i="0" spc="40">
                <a:solidFill>
                  <a:srgbClr val="26251E"/>
                </a:solidFill>
                <a:latin typeface="Consolas"/>
              </a:rPr>
              <a:t>PROJETO 01   ·   RESIDENCIAL   ·   INTERIOR DESIGN   ·   2025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371600"/>
            <a:ext cx="1005840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400" b="0" i="0" spc="-70">
                <a:solidFill>
                  <a:srgbClr val="26251E"/>
                </a:solidFill>
                <a:latin typeface="Segoe UI Light"/>
              </a:rPr>
              <a:t>[ Título do Projeto 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395728"/>
            <a:ext cx="10058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00" b="0" i="1">
                <a:solidFill>
                  <a:srgbClr val="A09C92"/>
                </a:solidFill>
                <a:latin typeface="Segoe UI"/>
              </a:rPr>
              <a:t>[ Uma linha de contexto: onde, para quem, dimensão e entrega. ]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22960" y="2880360"/>
            <a:ext cx="10543032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6E5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969264" y="3026664"/>
            <a:ext cx="10250424" cy="2450592"/>
          </a:xfrm>
          <a:prstGeom prst="roundRect">
            <a:avLst>
              <a:gd name="adj" fmla="val 3731"/>
            </a:avLst>
          </a:prstGeom>
          <a:solidFill>
            <a:srgbClr val="FAFAF7"/>
          </a:solidFill>
          <a:ln w="12700">
            <a:solidFill>
              <a:srgbClr val="E6E5E0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9264" y="3026664"/>
            <a:ext cx="10250424" cy="24505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spcAft>
                <a:spcPts val="400"/>
              </a:spcAft>
            </a:pPr>
            <a:r>
              <a:rPr sz="850" b="0" i="0" spc="90">
                <a:solidFill>
                  <a:srgbClr val="A09C92"/>
                </a:solidFill>
                <a:latin typeface="Segoe UI Semibold"/>
              </a:rPr>
              <a:t>[ IMAGEM HERO · RENDER OU FOTO FINAL · 16:9 ]</a:t>
            </a:r>
          </a:p>
          <a:p>
            <a:pPr algn="ctr">
              <a:spcAft>
                <a:spcPts val="400"/>
              </a:spcAft>
            </a:pPr>
            <a:r>
              <a:rPr sz="800" b="0" i="0">
                <a:solidFill>
                  <a:srgbClr val="807D72"/>
                </a:solidFill>
                <a:latin typeface="Segoe UI"/>
              </a:rPr>
              <a:t>Fotografia profissional · nítida, bem iluminada, bem enquadrada</a:t>
            </a:r>
          </a:p>
        </p:txBody>
      </p:sp>
      <p:sp>
        <p:nvSpPr>
          <p:cNvPr id="10" name="Rectangle 9"/>
          <p:cNvSpPr/>
          <p:nvPr/>
        </p:nvSpPr>
        <p:spPr>
          <a:xfrm>
            <a:off x="822960" y="6355080"/>
            <a:ext cx="10543032" cy="10972"/>
          </a:xfrm>
          <a:prstGeom prst="rect">
            <a:avLst/>
          </a:prstGeom>
          <a:solidFill>
            <a:srgbClr val="E6E5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6419088"/>
            <a:ext cx="54864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750" b="0" i="0" spc="90">
                <a:solidFill>
                  <a:srgbClr val="A09C92"/>
                </a:solidFill>
                <a:latin typeface="Segoe UI Semibold"/>
              </a:rPr>
              <a:t>PORTFÓLIO TEMPLATE</a:t>
            </a:r>
            <a:r>
              <a:rPr sz="750" b="0" i="0">
                <a:solidFill>
                  <a:srgbClr val="CFCDC4"/>
                </a:solidFill>
                <a:latin typeface="Segoe UI"/>
              </a:rPr>
              <a:t>    ·    </a:t>
            </a:r>
            <a:r>
              <a:rPr sz="750" b="0" i="0" spc="90">
                <a:solidFill>
                  <a:srgbClr val="A09C92"/>
                </a:solidFill>
                <a:latin typeface="Segoe UI Semibold"/>
              </a:rPr>
              <a:t>ESCOLA HABILIDADE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0" y="6419088"/>
            <a:ext cx="313639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750" b="0" i="0" spc="50">
                <a:solidFill>
                  <a:srgbClr val="26251E"/>
                </a:solidFill>
                <a:latin typeface="Segoe UI Semibold"/>
              </a:rPr>
              <a:t>03</a:t>
            </a:r>
            <a:r>
              <a:rPr sz="750" b="0" i="0">
                <a:solidFill>
                  <a:srgbClr val="CFCDC4"/>
                </a:solidFill>
                <a:latin typeface="Segoe UI"/>
              </a:rPr>
              <a:t> / </a:t>
            </a:r>
            <a:r>
              <a:rPr sz="750" b="0" i="0" spc="50">
                <a:solidFill>
                  <a:srgbClr val="A09C92"/>
                </a:solidFill>
                <a:latin typeface="Segoe UI Semibold"/>
              </a:rPr>
              <a:t>10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7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822960" y="690372"/>
            <a:ext cx="77724" cy="77724"/>
          </a:xfrm>
          <a:prstGeom prst="roundRect">
            <a:avLst>
              <a:gd name="adj" fmla="val 50000"/>
            </a:avLst>
          </a:prstGeom>
          <a:solidFill>
            <a:srgbClr val="D4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87552" y="621792"/>
            <a:ext cx="68580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850" b="0" i="0" spc="90">
                <a:solidFill>
                  <a:srgbClr val="26251E"/>
                </a:solidFill>
                <a:latin typeface="Segoe UI Semibold"/>
              </a:rPr>
              <a:t>04 · CASE STUDY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078992"/>
            <a:ext cx="1054303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900" b="0" i="0" spc="40">
                <a:solidFill>
                  <a:srgbClr val="807D72"/>
                </a:solidFill>
                <a:latin typeface="Consolas"/>
              </a:rPr>
              <a:t>PROJETO 01   ·   ESTRUTURA EM 5 PARTES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371600"/>
            <a:ext cx="100584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700" b="0" i="0" spc="-50">
                <a:solidFill>
                  <a:srgbClr val="26251E"/>
                </a:solidFill>
                <a:latin typeface="Segoe UI Light"/>
              </a:rPr>
              <a:t>Cada projeto conta uma história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993392"/>
            <a:ext cx="10058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50" b="0" i="0">
                <a:solidFill>
                  <a:srgbClr val="807D72"/>
                </a:solidFill>
                <a:latin typeface="Segoe UI"/>
              </a:rPr>
              <a:t>Roteiro de ~120–200 palavras por projeto.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22960" y="2697480"/>
            <a:ext cx="1962302" cy="2971800"/>
          </a:xfrm>
          <a:prstGeom prst="roundRect">
            <a:avLst>
              <a:gd name="adj" fmla="val 5591"/>
            </a:avLst>
          </a:prstGeom>
          <a:solidFill>
            <a:srgbClr val="FFFFFF"/>
          </a:solidFill>
          <a:ln w="12700">
            <a:solidFill>
              <a:srgbClr val="E6E5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1024128" y="2935224"/>
            <a:ext cx="960120" cy="274320"/>
          </a:xfrm>
          <a:prstGeom prst="roundRect">
            <a:avLst>
              <a:gd name="adj" fmla="val 50000"/>
            </a:avLst>
          </a:prstGeom>
          <a:solidFill>
            <a:srgbClr val="DFA8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24128" y="2921508"/>
            <a:ext cx="9601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750" b="0" i="0" spc="70">
                <a:solidFill>
                  <a:srgbClr val="26251E"/>
                </a:solidFill>
                <a:latin typeface="Segoe UI Semibold"/>
              </a:rPr>
              <a:t>CONTEXTO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24128" y="3355848"/>
            <a:ext cx="1559966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0" i="0" spc="30">
                <a:solidFill>
                  <a:srgbClr val="D400FF"/>
                </a:solidFill>
                <a:latin typeface="Consolas"/>
              </a:rPr>
              <a:t>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24128" y="3630168"/>
            <a:ext cx="1559966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26251E"/>
                </a:solidFill>
                <a:latin typeface="Segoe UI Semibold"/>
              </a:rPr>
              <a:t>Cliente / Contexto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4128" y="4178808"/>
            <a:ext cx="1559966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 i="0" spc="2">
                <a:solidFill>
                  <a:srgbClr val="807D72"/>
                </a:solidFill>
                <a:latin typeface="Segoe UI"/>
              </a:rPr>
              <a:t>Quem é o cliente e onde fica o projeto.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24128" y="4846320"/>
            <a:ext cx="1559966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0" i="1">
                <a:solidFill>
                  <a:srgbClr val="A09C92"/>
                </a:solidFill>
                <a:latin typeface="Segoe UI"/>
              </a:rPr>
              <a:t>[ sua resposta ]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968142" y="2697480"/>
            <a:ext cx="1962302" cy="2971800"/>
          </a:xfrm>
          <a:prstGeom prst="roundRect">
            <a:avLst>
              <a:gd name="adj" fmla="val 5591"/>
            </a:avLst>
          </a:prstGeom>
          <a:solidFill>
            <a:srgbClr val="FFFFFF"/>
          </a:solidFill>
          <a:ln w="12700">
            <a:solidFill>
              <a:srgbClr val="E6E5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3169310" y="2935224"/>
            <a:ext cx="960120" cy="274320"/>
          </a:xfrm>
          <a:prstGeom prst="roundRect">
            <a:avLst>
              <a:gd name="adj" fmla="val 50000"/>
            </a:avLst>
          </a:prstGeom>
          <a:solidFill>
            <a:srgbClr val="9FBB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169310" y="2921508"/>
            <a:ext cx="9601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750" b="0" i="0" spc="70">
                <a:solidFill>
                  <a:srgbClr val="26251E"/>
                </a:solidFill>
                <a:latin typeface="Segoe UI Semibold"/>
              </a:rPr>
              <a:t>OBJETIVO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169310" y="3355848"/>
            <a:ext cx="1559966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0" i="0" spc="30">
                <a:solidFill>
                  <a:srgbClr val="D400FF"/>
                </a:solidFill>
                <a:latin typeface="Consolas"/>
              </a:rPr>
              <a:t>02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169310" y="3630168"/>
            <a:ext cx="1559966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26251E"/>
                </a:solidFill>
                <a:latin typeface="Segoe UI Semibold"/>
              </a:rPr>
              <a:t>Objetivo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169310" y="4178808"/>
            <a:ext cx="1559966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 i="0" spc="2">
                <a:solidFill>
                  <a:srgbClr val="807D72"/>
                </a:solidFill>
                <a:latin typeface="Segoe UI"/>
              </a:rPr>
              <a:t>A necessidade principal a ser resolvida.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169310" y="4846320"/>
            <a:ext cx="1559966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0" i="1">
                <a:solidFill>
                  <a:srgbClr val="A09C92"/>
                </a:solidFill>
                <a:latin typeface="Segoe UI"/>
              </a:rPr>
              <a:t>[ sua resposta ]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113324" y="2697480"/>
            <a:ext cx="1962302" cy="2971800"/>
          </a:xfrm>
          <a:prstGeom prst="roundRect">
            <a:avLst>
              <a:gd name="adj" fmla="val 5591"/>
            </a:avLst>
          </a:prstGeom>
          <a:solidFill>
            <a:srgbClr val="FFFFFF"/>
          </a:solidFill>
          <a:ln w="12700">
            <a:solidFill>
              <a:srgbClr val="E6E5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5314492" y="2935224"/>
            <a:ext cx="960120" cy="274320"/>
          </a:xfrm>
          <a:prstGeom prst="roundRect">
            <a:avLst>
              <a:gd name="adj" fmla="val 50000"/>
            </a:avLst>
          </a:prstGeom>
          <a:solidFill>
            <a:srgbClr val="9FC9A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314492" y="2921508"/>
            <a:ext cx="9601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750" b="0" i="0" spc="70">
                <a:solidFill>
                  <a:srgbClr val="26251E"/>
                </a:solidFill>
                <a:latin typeface="Segoe UI Semibold"/>
              </a:rPr>
              <a:t>DESAFIO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314492" y="3355848"/>
            <a:ext cx="1559966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0" i="0" spc="30">
                <a:solidFill>
                  <a:srgbClr val="D400FF"/>
                </a:solidFill>
                <a:latin typeface="Consolas"/>
              </a:rPr>
              <a:t>03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314492" y="3630168"/>
            <a:ext cx="1559966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26251E"/>
                </a:solidFill>
                <a:latin typeface="Segoe UI Semibold"/>
              </a:rPr>
              <a:t>Desafio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314492" y="4178808"/>
            <a:ext cx="1559966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 i="0" spc="2">
                <a:solidFill>
                  <a:srgbClr val="807D72"/>
                </a:solidFill>
                <a:latin typeface="Segoe UI"/>
              </a:rPr>
              <a:t>Orçamento, espaço, prazo e restrições.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314492" y="4846320"/>
            <a:ext cx="1559966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0" i="1">
                <a:solidFill>
                  <a:srgbClr val="A09C92"/>
                </a:solidFill>
                <a:latin typeface="Segoe UI"/>
              </a:rPr>
              <a:t>[ sua resposta ]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258507" y="2697480"/>
            <a:ext cx="1962302" cy="2971800"/>
          </a:xfrm>
          <a:prstGeom prst="roundRect">
            <a:avLst>
              <a:gd name="adj" fmla="val 5591"/>
            </a:avLst>
          </a:prstGeom>
          <a:solidFill>
            <a:srgbClr val="FFFFFF"/>
          </a:solidFill>
          <a:ln w="12700">
            <a:solidFill>
              <a:srgbClr val="E6E5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7459675" y="2935224"/>
            <a:ext cx="960120" cy="274320"/>
          </a:xfrm>
          <a:prstGeom prst="roundRect">
            <a:avLst>
              <a:gd name="adj" fmla="val 50000"/>
            </a:avLst>
          </a:prstGeom>
          <a:solidFill>
            <a:srgbClr val="C0A8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459675" y="2921508"/>
            <a:ext cx="9601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750" b="0" i="0" spc="70">
                <a:solidFill>
                  <a:srgbClr val="26251E"/>
                </a:solidFill>
                <a:latin typeface="Segoe UI Semibold"/>
              </a:rPr>
              <a:t>SOLUÇÃO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459675" y="3355848"/>
            <a:ext cx="1559966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0" i="0" spc="30">
                <a:solidFill>
                  <a:srgbClr val="D400FF"/>
                </a:solidFill>
                <a:latin typeface="Consolas"/>
              </a:rPr>
              <a:t>04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459675" y="3630168"/>
            <a:ext cx="1559966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26251E"/>
                </a:solidFill>
                <a:latin typeface="Segoe UI Semibold"/>
              </a:rPr>
              <a:t>Solução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459675" y="4178808"/>
            <a:ext cx="1559966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 i="0" spc="2">
                <a:solidFill>
                  <a:srgbClr val="807D72"/>
                </a:solidFill>
                <a:latin typeface="Segoe UI"/>
              </a:rPr>
              <a:t>Suas principais jogadas de design.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459675" y="4846320"/>
            <a:ext cx="1559966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0" i="1">
                <a:solidFill>
                  <a:srgbClr val="A09C92"/>
                </a:solidFill>
                <a:latin typeface="Segoe UI"/>
              </a:rPr>
              <a:t>[ sua resposta ]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9403689" y="2697480"/>
            <a:ext cx="1962302" cy="2971800"/>
          </a:xfrm>
          <a:prstGeom prst="roundRect">
            <a:avLst>
              <a:gd name="adj" fmla="val 5591"/>
            </a:avLst>
          </a:prstGeom>
          <a:solidFill>
            <a:srgbClr val="FFFFFF"/>
          </a:solidFill>
          <a:ln w="12700">
            <a:solidFill>
              <a:srgbClr val="E6E5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>
            <a:off x="9604857" y="2935224"/>
            <a:ext cx="960120" cy="274320"/>
          </a:xfrm>
          <a:prstGeom prst="roundRect">
            <a:avLst>
              <a:gd name="adj" fmla="val 50000"/>
            </a:avLst>
          </a:prstGeom>
          <a:solidFill>
            <a:srgbClr val="C085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9604857" y="2921508"/>
            <a:ext cx="9601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750" b="0" i="0" spc="70">
                <a:solidFill>
                  <a:srgbClr val="FFFFFF"/>
                </a:solidFill>
                <a:latin typeface="Segoe UI Semibold"/>
              </a:rPr>
              <a:t>RESULTADO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604857" y="3355848"/>
            <a:ext cx="1559966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0" i="0" spc="30">
                <a:solidFill>
                  <a:srgbClr val="D400FF"/>
                </a:solidFill>
                <a:latin typeface="Consolas"/>
              </a:rPr>
              <a:t>05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604857" y="3630168"/>
            <a:ext cx="1559966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26251E"/>
                </a:solidFill>
                <a:latin typeface="Segoe UI Semibold"/>
              </a:rPr>
              <a:t>Resultado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604857" y="4178808"/>
            <a:ext cx="1559966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 i="0" spc="2">
                <a:solidFill>
                  <a:srgbClr val="807D72"/>
                </a:solidFill>
                <a:latin typeface="Segoe UI"/>
              </a:rPr>
              <a:t>Métricas, depoimento e foto final.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604857" y="4846320"/>
            <a:ext cx="1559966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0" i="1">
                <a:solidFill>
                  <a:srgbClr val="A09C92"/>
                </a:solidFill>
                <a:latin typeface="Segoe UI"/>
              </a:rPr>
              <a:t>[ sua resposta ]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22960" y="5897880"/>
            <a:ext cx="10058400" cy="3200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900" b="0" i="0">
                <a:solidFill>
                  <a:srgbClr val="A09C92"/>
                </a:solidFill>
                <a:latin typeface="Segoe UI"/>
              </a:rPr>
              <a:t>Cabeçalho padrão repetido em todos os projetos:  </a:t>
            </a:r>
            <a:r>
              <a:rPr sz="900" b="0" i="0" spc="20">
                <a:solidFill>
                  <a:srgbClr val="26251E"/>
                </a:solidFill>
                <a:latin typeface="Consolas"/>
              </a:rPr>
              <a:t>Título · Tipo · Função · Ano</a:t>
            </a:r>
          </a:p>
        </p:txBody>
      </p:sp>
      <p:sp>
        <p:nvSpPr>
          <p:cNvPr id="43" name="Rectangle 42"/>
          <p:cNvSpPr/>
          <p:nvPr/>
        </p:nvSpPr>
        <p:spPr>
          <a:xfrm>
            <a:off x="822960" y="6355080"/>
            <a:ext cx="10543032" cy="10972"/>
          </a:xfrm>
          <a:prstGeom prst="rect">
            <a:avLst/>
          </a:prstGeom>
          <a:solidFill>
            <a:srgbClr val="E6E5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822960" y="6419088"/>
            <a:ext cx="54864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750" b="0" i="0" spc="90">
                <a:solidFill>
                  <a:srgbClr val="A09C92"/>
                </a:solidFill>
                <a:latin typeface="Segoe UI Semibold"/>
              </a:rPr>
              <a:t>PORTFÓLIO TEMPLATE</a:t>
            </a:r>
            <a:r>
              <a:rPr sz="750" b="0" i="0">
                <a:solidFill>
                  <a:srgbClr val="CFCDC4"/>
                </a:solidFill>
                <a:latin typeface="Segoe UI"/>
              </a:rPr>
              <a:t>    ·    </a:t>
            </a:r>
            <a:r>
              <a:rPr sz="750" b="0" i="0" spc="90">
                <a:solidFill>
                  <a:srgbClr val="A09C92"/>
                </a:solidFill>
                <a:latin typeface="Segoe UI Semibold"/>
              </a:rPr>
              <a:t>ESCOLA HABILIDADE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229600" y="6419088"/>
            <a:ext cx="313639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750" b="0" i="0" spc="50">
                <a:solidFill>
                  <a:srgbClr val="26251E"/>
                </a:solidFill>
                <a:latin typeface="Segoe UI Semibold"/>
              </a:rPr>
              <a:t>04</a:t>
            </a:r>
            <a:r>
              <a:rPr sz="750" b="0" i="0">
                <a:solidFill>
                  <a:srgbClr val="CFCDC4"/>
                </a:solidFill>
                <a:latin typeface="Segoe UI"/>
              </a:rPr>
              <a:t> / </a:t>
            </a:r>
            <a:r>
              <a:rPr sz="750" b="0" i="0" spc="50">
                <a:solidFill>
                  <a:srgbClr val="A09C92"/>
                </a:solidFill>
                <a:latin typeface="Segoe UI Semibold"/>
              </a:rPr>
              <a:t>10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7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822960" y="690372"/>
            <a:ext cx="77724" cy="77724"/>
          </a:xfrm>
          <a:prstGeom prst="roundRect">
            <a:avLst>
              <a:gd name="adj" fmla="val 50000"/>
            </a:avLst>
          </a:prstGeom>
          <a:solidFill>
            <a:srgbClr val="D4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87552" y="621792"/>
            <a:ext cx="68580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850" b="0" i="0" spc="90">
                <a:solidFill>
                  <a:srgbClr val="26251E"/>
                </a:solidFill>
                <a:latin typeface="Segoe UI Semibold"/>
              </a:rPr>
              <a:t>05 · NARRATIVA VISUAL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078992"/>
            <a:ext cx="1054303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900" b="0" i="0" spc="40">
                <a:solidFill>
                  <a:srgbClr val="807D72"/>
                </a:solidFill>
                <a:latin typeface="Consolas"/>
              </a:rPr>
              <a:t>PROJETO 01   ·   MOSTRE O PROCESSO, NÃO SÓ O FIM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371600"/>
            <a:ext cx="100584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700" b="0" i="0" spc="-50">
                <a:solidFill>
                  <a:srgbClr val="26251E"/>
                </a:solidFill>
                <a:latin typeface="Segoe UI Light"/>
              </a:rPr>
              <a:t>Do conceito ao resultado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2377440"/>
            <a:ext cx="2498598" cy="2468880"/>
          </a:xfrm>
          <a:prstGeom prst="roundRect">
            <a:avLst>
              <a:gd name="adj" fmla="val 3703"/>
            </a:avLst>
          </a:prstGeom>
          <a:solidFill>
            <a:srgbClr val="FAFAF7"/>
          </a:solidFill>
          <a:ln w="12700">
            <a:solidFill>
              <a:srgbClr val="E6E5E0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2377440"/>
            <a:ext cx="2498598" cy="24688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spcAft>
                <a:spcPts val="400"/>
              </a:spcAft>
            </a:pPr>
            <a:r>
              <a:rPr sz="850" b="0" i="0" spc="90">
                <a:solidFill>
                  <a:srgbClr val="A09C92"/>
                </a:solidFill>
                <a:latin typeface="Segoe UI Semibold"/>
              </a:rPr>
              <a:t>[ IMAGEM ]</a:t>
            </a:r>
          </a:p>
          <a:p>
            <a:pPr algn="ctr">
              <a:spcAft>
                <a:spcPts val="400"/>
              </a:spcAft>
            </a:pPr>
            <a:r>
              <a:rPr sz="800" b="0" i="0">
                <a:solidFill>
                  <a:srgbClr val="807D72"/>
                </a:solidFill>
                <a:latin typeface="Segoe UI"/>
              </a:rPr>
              <a:t>exportar 1600–2000px (web)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4956048"/>
            <a:ext cx="24985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200"/>
              </a:spcAft>
            </a:pPr>
            <a:r>
              <a:rPr sz="900" b="0" i="0" spc="50">
                <a:solidFill>
                  <a:srgbClr val="26251E"/>
                </a:solidFill>
                <a:latin typeface="Segoe UI Semibold"/>
              </a:rPr>
              <a:t>MOOD BOARD &amp; PALETA</a:t>
            </a:r>
          </a:p>
          <a:p>
            <a:pPr algn="l">
              <a:spcAft>
                <a:spcPts val="200"/>
              </a:spcAft>
            </a:pPr>
            <a:r>
              <a:rPr sz="950" b="0" i="0">
                <a:solidFill>
                  <a:srgbClr val="807D72"/>
                </a:solidFill>
                <a:latin typeface="Segoe UI"/>
              </a:rPr>
              <a:t>Conceito e direção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504438" y="2377440"/>
            <a:ext cx="2498598" cy="2468880"/>
          </a:xfrm>
          <a:prstGeom prst="roundRect">
            <a:avLst>
              <a:gd name="adj" fmla="val 3703"/>
            </a:avLst>
          </a:prstGeom>
          <a:solidFill>
            <a:srgbClr val="FAFAF7"/>
          </a:solidFill>
          <a:ln w="12700">
            <a:solidFill>
              <a:srgbClr val="E6E5E0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504438" y="2377440"/>
            <a:ext cx="2498598" cy="24688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spcAft>
                <a:spcPts val="400"/>
              </a:spcAft>
            </a:pPr>
            <a:r>
              <a:rPr sz="850" b="0" i="0" spc="90">
                <a:solidFill>
                  <a:srgbClr val="A09C92"/>
                </a:solidFill>
                <a:latin typeface="Segoe UI Semibold"/>
              </a:rPr>
              <a:t>[ IMAGEM ]</a:t>
            </a:r>
          </a:p>
          <a:p>
            <a:pPr algn="ctr">
              <a:spcAft>
                <a:spcPts val="400"/>
              </a:spcAft>
            </a:pPr>
            <a:r>
              <a:rPr sz="800" b="0" i="0">
                <a:solidFill>
                  <a:srgbClr val="807D72"/>
                </a:solidFill>
                <a:latin typeface="Segoe UI"/>
              </a:rPr>
              <a:t>exportar 1600–2000px (web)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04438" y="4956048"/>
            <a:ext cx="24985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200"/>
              </a:spcAft>
            </a:pPr>
            <a:r>
              <a:rPr sz="900" b="0" i="0" spc="50">
                <a:solidFill>
                  <a:srgbClr val="26251E"/>
                </a:solidFill>
                <a:latin typeface="Segoe UI Semibold"/>
              </a:rPr>
              <a:t>CROQUIS &amp; ESBOÇOS</a:t>
            </a:r>
          </a:p>
          <a:p>
            <a:pPr algn="l">
              <a:spcAft>
                <a:spcPts val="200"/>
              </a:spcAft>
            </a:pPr>
            <a:r>
              <a:rPr sz="950" b="0" i="0">
                <a:solidFill>
                  <a:srgbClr val="807D72"/>
                </a:solidFill>
                <a:latin typeface="Segoe UI"/>
              </a:rPr>
              <a:t>Raciocínio à mão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185916" y="2377440"/>
            <a:ext cx="2498598" cy="2468880"/>
          </a:xfrm>
          <a:prstGeom prst="roundRect">
            <a:avLst>
              <a:gd name="adj" fmla="val 3703"/>
            </a:avLst>
          </a:prstGeom>
          <a:solidFill>
            <a:srgbClr val="FAFAF7"/>
          </a:solidFill>
          <a:ln w="12700">
            <a:solidFill>
              <a:srgbClr val="E6E5E0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185916" y="2377440"/>
            <a:ext cx="2498598" cy="24688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spcAft>
                <a:spcPts val="400"/>
              </a:spcAft>
            </a:pPr>
            <a:r>
              <a:rPr sz="850" b="0" i="0" spc="90">
                <a:solidFill>
                  <a:srgbClr val="A09C92"/>
                </a:solidFill>
                <a:latin typeface="Segoe UI Semibold"/>
              </a:rPr>
              <a:t>[ IMAGEM ]</a:t>
            </a:r>
          </a:p>
          <a:p>
            <a:pPr algn="ctr">
              <a:spcAft>
                <a:spcPts val="400"/>
              </a:spcAft>
            </a:pPr>
            <a:r>
              <a:rPr sz="800" b="0" i="0">
                <a:solidFill>
                  <a:srgbClr val="807D72"/>
                </a:solidFill>
                <a:latin typeface="Segoe UI"/>
              </a:rPr>
              <a:t>exportar 1600–2000px (web)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85916" y="4956048"/>
            <a:ext cx="24985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200"/>
              </a:spcAft>
            </a:pPr>
            <a:r>
              <a:rPr sz="900" b="0" i="0" spc="50">
                <a:solidFill>
                  <a:srgbClr val="26251E"/>
                </a:solidFill>
                <a:latin typeface="Segoe UI Semibold"/>
              </a:rPr>
              <a:t>PLANTA HUMANIZADA</a:t>
            </a:r>
          </a:p>
          <a:p>
            <a:pPr algn="l">
              <a:spcAft>
                <a:spcPts val="200"/>
              </a:spcAft>
            </a:pPr>
            <a:r>
              <a:rPr sz="950" b="0" i="0">
                <a:solidFill>
                  <a:srgbClr val="807D72"/>
                </a:solidFill>
                <a:latin typeface="Segoe UI"/>
              </a:rPr>
              <a:t>Layout e fluxo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867394" y="2377440"/>
            <a:ext cx="2498598" cy="2468880"/>
          </a:xfrm>
          <a:prstGeom prst="roundRect">
            <a:avLst>
              <a:gd name="adj" fmla="val 3703"/>
            </a:avLst>
          </a:prstGeom>
          <a:solidFill>
            <a:srgbClr val="FAFAF7"/>
          </a:solidFill>
          <a:ln w="12700">
            <a:solidFill>
              <a:srgbClr val="E6E5E0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867394" y="2377440"/>
            <a:ext cx="2498598" cy="24688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spcAft>
                <a:spcPts val="400"/>
              </a:spcAft>
            </a:pPr>
            <a:r>
              <a:rPr sz="850" b="0" i="0" spc="90">
                <a:solidFill>
                  <a:srgbClr val="A09C92"/>
                </a:solidFill>
                <a:latin typeface="Segoe UI Semibold"/>
              </a:rPr>
              <a:t>[ IMAGEM ]</a:t>
            </a:r>
          </a:p>
          <a:p>
            <a:pPr algn="ctr">
              <a:spcAft>
                <a:spcPts val="400"/>
              </a:spcAft>
            </a:pPr>
            <a:r>
              <a:rPr sz="800" b="0" i="0">
                <a:solidFill>
                  <a:srgbClr val="807D72"/>
                </a:solidFill>
                <a:latin typeface="Segoe UI"/>
              </a:rPr>
              <a:t>exportar 1600–2000px (web)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867394" y="4956048"/>
            <a:ext cx="24985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200"/>
              </a:spcAft>
            </a:pPr>
            <a:r>
              <a:rPr sz="900" b="0" i="0" spc="50">
                <a:solidFill>
                  <a:srgbClr val="26251E"/>
                </a:solidFill>
                <a:latin typeface="Segoe UI Semibold"/>
              </a:rPr>
              <a:t>RENDERIZAÇÃO</a:t>
            </a:r>
          </a:p>
          <a:p>
            <a:pPr algn="l">
              <a:spcAft>
                <a:spcPts val="200"/>
              </a:spcAft>
            </a:pPr>
            <a:r>
              <a:rPr sz="950" b="0" i="0">
                <a:solidFill>
                  <a:srgbClr val="807D72"/>
                </a:solidFill>
                <a:latin typeface="Segoe UI"/>
              </a:rPr>
              <a:t>Resultado final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22960" y="5715000"/>
            <a:ext cx="10543032" cy="10972"/>
          </a:xfrm>
          <a:prstGeom prst="rect">
            <a:avLst/>
          </a:prstGeom>
          <a:solidFill>
            <a:srgbClr val="E6E5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22960" y="5806440"/>
            <a:ext cx="10543032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852"/>
                </a:solidFill>
                <a:latin typeface="Segoe UI"/>
              </a:rPr>
              <a:t>Antes &amp; depois tem o maior impacto junto a clientes — inclua 1–2 por projeto.   </a:t>
            </a:r>
            <a:r>
              <a:rPr sz="950" b="0" i="1">
                <a:solidFill>
                  <a:srgbClr val="807D72"/>
                </a:solidFill>
                <a:latin typeface="Segoe UI"/>
              </a:rPr>
              <a:t>Imagens terceirizadas devem ter crédito de autoria.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22960" y="6355080"/>
            <a:ext cx="10543032" cy="10972"/>
          </a:xfrm>
          <a:prstGeom prst="rect">
            <a:avLst/>
          </a:prstGeom>
          <a:solidFill>
            <a:srgbClr val="E6E5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22960" y="6419088"/>
            <a:ext cx="54864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750" b="0" i="0" spc="90">
                <a:solidFill>
                  <a:srgbClr val="A09C92"/>
                </a:solidFill>
                <a:latin typeface="Segoe UI Semibold"/>
              </a:rPr>
              <a:t>PORTFÓLIO TEMPLATE</a:t>
            </a:r>
            <a:r>
              <a:rPr sz="750" b="0" i="0">
                <a:solidFill>
                  <a:srgbClr val="CFCDC4"/>
                </a:solidFill>
                <a:latin typeface="Segoe UI"/>
              </a:rPr>
              <a:t>    ·    </a:t>
            </a:r>
            <a:r>
              <a:rPr sz="750" b="0" i="0" spc="90">
                <a:solidFill>
                  <a:srgbClr val="A09C92"/>
                </a:solidFill>
                <a:latin typeface="Segoe UI Semibold"/>
              </a:rPr>
              <a:t>ESCOLA HABILIDADE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0" y="6419088"/>
            <a:ext cx="313639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750" b="0" i="0" spc="50">
                <a:solidFill>
                  <a:srgbClr val="26251E"/>
                </a:solidFill>
                <a:latin typeface="Segoe UI Semibold"/>
              </a:rPr>
              <a:t>05</a:t>
            </a:r>
            <a:r>
              <a:rPr sz="750" b="0" i="0">
                <a:solidFill>
                  <a:srgbClr val="CFCDC4"/>
                </a:solidFill>
                <a:latin typeface="Segoe UI"/>
              </a:rPr>
              <a:t> / </a:t>
            </a:r>
            <a:r>
              <a:rPr sz="750" b="0" i="0" spc="50">
                <a:solidFill>
                  <a:srgbClr val="A09C92"/>
                </a:solidFill>
                <a:latin typeface="Segoe UI Semibold"/>
              </a:rPr>
              <a:t>10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7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822960" y="690372"/>
            <a:ext cx="77724" cy="77724"/>
          </a:xfrm>
          <a:prstGeom prst="roundRect">
            <a:avLst>
              <a:gd name="adj" fmla="val 50000"/>
            </a:avLst>
          </a:prstGeom>
          <a:solidFill>
            <a:srgbClr val="D4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87552" y="621792"/>
            <a:ext cx="68580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850" b="0" i="0" spc="90">
                <a:solidFill>
                  <a:srgbClr val="26251E"/>
                </a:solidFill>
                <a:latin typeface="Segoe UI Semibold"/>
              </a:rPr>
              <a:t>06 · ANTES &amp; DEPOIS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078992"/>
            <a:ext cx="1054303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900" b="0" i="0" spc="40">
                <a:solidFill>
                  <a:srgbClr val="807D72"/>
                </a:solidFill>
                <a:latin typeface="Consolas"/>
              </a:rPr>
              <a:t>PROJETO 01   ·   O PAR COM MAIOR IMPACTO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371600"/>
            <a:ext cx="100584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700" b="0" i="0" spc="-50">
                <a:solidFill>
                  <a:srgbClr val="26251E"/>
                </a:solidFill>
                <a:latin typeface="Segoe UI Light"/>
              </a:rPr>
              <a:t>Transformação visível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2377440"/>
            <a:ext cx="5088636" cy="2514600"/>
          </a:xfrm>
          <a:prstGeom prst="roundRect">
            <a:avLst>
              <a:gd name="adj" fmla="val 3636"/>
            </a:avLst>
          </a:prstGeom>
          <a:solidFill>
            <a:srgbClr val="FAFAF7"/>
          </a:solidFill>
          <a:ln w="12700">
            <a:solidFill>
              <a:srgbClr val="E6E5E0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2377440"/>
            <a:ext cx="5088636" cy="2514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spcAft>
                <a:spcPts val="400"/>
              </a:spcAft>
            </a:pPr>
            <a:r>
              <a:rPr sz="850" b="0" i="0" spc="90">
                <a:solidFill>
                  <a:srgbClr val="A09C92"/>
                </a:solidFill>
                <a:latin typeface="Segoe UI Semibold"/>
              </a:rPr>
              <a:t>[ ANTES ]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77356" y="2377440"/>
            <a:ext cx="5088636" cy="2514600"/>
          </a:xfrm>
          <a:prstGeom prst="roundRect">
            <a:avLst>
              <a:gd name="adj" fmla="val 3636"/>
            </a:avLst>
          </a:prstGeom>
          <a:solidFill>
            <a:srgbClr val="FAFAF7"/>
          </a:solidFill>
          <a:ln w="12700">
            <a:solidFill>
              <a:srgbClr val="E6E5E0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277356" y="2377440"/>
            <a:ext cx="5088636" cy="2514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spcAft>
                <a:spcPts val="400"/>
              </a:spcAft>
            </a:pPr>
            <a:r>
              <a:rPr sz="850" b="0" i="0" spc="90">
                <a:solidFill>
                  <a:srgbClr val="A09C92"/>
                </a:solidFill>
                <a:latin typeface="Segoe UI Semibold"/>
              </a:rPr>
              <a:t>[ DEPOIS 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103120"/>
            <a:ext cx="5088636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 i="0" spc="90">
                <a:solidFill>
                  <a:srgbClr val="A09C92"/>
                </a:solidFill>
                <a:latin typeface="Segoe UI Semibold"/>
              </a:rPr>
              <a:t>ANTES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77356" y="2103120"/>
            <a:ext cx="5088636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 i="0" spc="90">
                <a:solidFill>
                  <a:srgbClr val="26251E"/>
                </a:solidFill>
                <a:latin typeface="Segoe UI Semibold"/>
              </a:rPr>
              <a:t>DEPOIS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5120640"/>
            <a:ext cx="10058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 i="0" spc="90">
                <a:solidFill>
                  <a:srgbClr val="A09C92"/>
                </a:solidFill>
                <a:latin typeface="Segoe UI Semibold"/>
              </a:rPr>
              <a:t>RESULTADOS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2960" y="5440680"/>
            <a:ext cx="3270503" cy="777240"/>
          </a:xfrm>
          <a:prstGeom prst="roundRect">
            <a:avLst>
              <a:gd name="adj" fmla="val 14117"/>
            </a:avLst>
          </a:prstGeom>
          <a:solidFill>
            <a:srgbClr val="FFFFFF"/>
          </a:solidFill>
          <a:ln w="12700">
            <a:solidFill>
              <a:srgbClr val="E6E5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42416" y="5440680"/>
            <a:ext cx="2831591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100"/>
              </a:spcAft>
            </a:pPr>
            <a:r>
              <a:rPr sz="1400" b="0" i="0">
                <a:solidFill>
                  <a:srgbClr val="26251E"/>
                </a:solidFill>
                <a:latin typeface="Segoe UI Semibold"/>
              </a:rPr>
              <a:t>[ +30% ]</a:t>
            </a:r>
          </a:p>
          <a:p>
            <a:pPr algn="l">
              <a:spcAft>
                <a:spcPts val="100"/>
              </a:spcAft>
            </a:pPr>
            <a:r>
              <a:rPr sz="900" b="0" i="0">
                <a:solidFill>
                  <a:srgbClr val="807D72"/>
                </a:solidFill>
                <a:latin typeface="Segoe UI"/>
              </a:rPr>
              <a:t>valor agregado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459223" y="5440680"/>
            <a:ext cx="3270503" cy="777240"/>
          </a:xfrm>
          <a:prstGeom prst="roundRect">
            <a:avLst>
              <a:gd name="adj" fmla="val 14117"/>
            </a:avLst>
          </a:prstGeom>
          <a:solidFill>
            <a:srgbClr val="FFFFFF"/>
          </a:solidFill>
          <a:ln w="12700">
            <a:solidFill>
              <a:srgbClr val="E6E5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678680" y="5440680"/>
            <a:ext cx="2831591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100"/>
              </a:spcAft>
            </a:pPr>
            <a:r>
              <a:rPr sz="1400" b="0" i="0">
                <a:solidFill>
                  <a:srgbClr val="26251E"/>
                </a:solidFill>
                <a:latin typeface="Segoe UI Semibold"/>
              </a:rPr>
              <a:t>[ no prazo ]</a:t>
            </a:r>
          </a:p>
          <a:p>
            <a:pPr algn="l">
              <a:spcAft>
                <a:spcPts val="100"/>
              </a:spcAft>
            </a:pPr>
            <a:r>
              <a:rPr sz="900" b="0" i="0">
                <a:solidFill>
                  <a:srgbClr val="807D72"/>
                </a:solidFill>
                <a:latin typeface="Segoe UI"/>
              </a:rPr>
              <a:t>entrega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095487" y="5440680"/>
            <a:ext cx="3270503" cy="777240"/>
          </a:xfrm>
          <a:prstGeom prst="roundRect">
            <a:avLst>
              <a:gd name="adj" fmla="val 14117"/>
            </a:avLst>
          </a:prstGeom>
          <a:solidFill>
            <a:srgbClr val="FFFFFF"/>
          </a:solidFill>
          <a:ln w="12700">
            <a:solidFill>
              <a:srgbClr val="E6E5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314943" y="5440680"/>
            <a:ext cx="2831591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100"/>
              </a:spcAft>
            </a:pPr>
            <a:r>
              <a:rPr sz="1400" b="0" i="0">
                <a:solidFill>
                  <a:srgbClr val="26251E"/>
                </a:solidFill>
                <a:latin typeface="Segoe UI Semibold"/>
              </a:rPr>
              <a:t>[ orçamento ]</a:t>
            </a:r>
          </a:p>
          <a:p>
            <a:pPr algn="l">
              <a:spcAft>
                <a:spcPts val="100"/>
              </a:spcAft>
            </a:pPr>
            <a:r>
              <a:rPr sz="900" b="0" i="0">
                <a:solidFill>
                  <a:srgbClr val="807D72"/>
                </a:solidFill>
                <a:latin typeface="Segoe UI"/>
              </a:rPr>
              <a:t>cumprido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22960" y="6355080"/>
            <a:ext cx="10543032" cy="10972"/>
          </a:xfrm>
          <a:prstGeom prst="rect">
            <a:avLst/>
          </a:prstGeom>
          <a:solidFill>
            <a:srgbClr val="E6E5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22960" y="6419088"/>
            <a:ext cx="54864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750" b="0" i="0" spc="90">
                <a:solidFill>
                  <a:srgbClr val="A09C92"/>
                </a:solidFill>
                <a:latin typeface="Segoe UI Semibold"/>
              </a:rPr>
              <a:t>PORTFÓLIO TEMPLATE</a:t>
            </a:r>
            <a:r>
              <a:rPr sz="750" b="0" i="0">
                <a:solidFill>
                  <a:srgbClr val="CFCDC4"/>
                </a:solidFill>
                <a:latin typeface="Segoe UI"/>
              </a:rPr>
              <a:t>    ·    </a:t>
            </a:r>
            <a:r>
              <a:rPr sz="750" b="0" i="0" spc="90">
                <a:solidFill>
                  <a:srgbClr val="A09C92"/>
                </a:solidFill>
                <a:latin typeface="Segoe UI Semibold"/>
              </a:rPr>
              <a:t>ESCOLA HABILIDADE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0" y="6419088"/>
            <a:ext cx="313639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750" b="0" i="0" spc="50">
                <a:solidFill>
                  <a:srgbClr val="26251E"/>
                </a:solidFill>
                <a:latin typeface="Segoe UI Semibold"/>
              </a:rPr>
              <a:t>06</a:t>
            </a:r>
            <a:r>
              <a:rPr sz="750" b="0" i="0">
                <a:solidFill>
                  <a:srgbClr val="CFCDC4"/>
                </a:solidFill>
                <a:latin typeface="Segoe UI"/>
              </a:rPr>
              <a:t> / </a:t>
            </a:r>
            <a:r>
              <a:rPr sz="750" b="0" i="0" spc="50">
                <a:solidFill>
                  <a:srgbClr val="A09C92"/>
                </a:solidFill>
                <a:latin typeface="Segoe UI Semibold"/>
              </a:rPr>
              <a:t>10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7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822960" y="690372"/>
            <a:ext cx="77724" cy="77724"/>
          </a:xfrm>
          <a:prstGeom prst="roundRect">
            <a:avLst>
              <a:gd name="adj" fmla="val 50000"/>
            </a:avLst>
          </a:prstGeom>
          <a:solidFill>
            <a:srgbClr val="D4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87552" y="621792"/>
            <a:ext cx="68580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850" b="0" i="0" spc="90">
                <a:solidFill>
                  <a:srgbClr val="26251E"/>
                </a:solidFill>
                <a:latin typeface="Segoe UI Semibold"/>
              </a:rPr>
              <a:t>07 · VARIAÇÃO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078992"/>
            <a:ext cx="1054303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900" b="0" i="0" spc="40">
                <a:solidFill>
                  <a:srgbClr val="807D72"/>
                </a:solidFill>
                <a:latin typeface="Consolas"/>
              </a:rPr>
              <a:t>PROJETO 02   ·   LAYOUT ALTERNATIVO · TEXTO + IMAGEM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371600"/>
            <a:ext cx="44805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700" b="0" i="0" spc="-50">
                <a:solidFill>
                  <a:srgbClr val="26251E"/>
                </a:solidFill>
                <a:latin typeface="Segoe UI Light"/>
              </a:rPr>
              <a:t>Layout alternativo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011680"/>
            <a:ext cx="4297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0" i="0">
                <a:solidFill>
                  <a:srgbClr val="807D72"/>
                </a:solidFill>
                <a:latin typeface="Segoe UI"/>
              </a:rPr>
              <a:t>Imagem grande à direita, narrativa à esquerda.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22960" y="2651760"/>
            <a:ext cx="109728" cy="109728"/>
          </a:xfrm>
          <a:prstGeom prst="roundRect">
            <a:avLst>
              <a:gd name="adj" fmla="val 50000"/>
            </a:avLst>
          </a:prstGeom>
          <a:solidFill>
            <a:srgbClr val="DFA8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51560" y="2606040"/>
            <a:ext cx="411480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850" b="0" i="0" spc="70">
                <a:solidFill>
                  <a:srgbClr val="26251E"/>
                </a:solidFill>
                <a:latin typeface="Segoe UI Semibold"/>
              </a:rPr>
              <a:t>CONTEXTO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00" b="0" i="1">
                <a:solidFill>
                  <a:srgbClr val="A09C92"/>
                </a:solidFill>
                <a:latin typeface="Segoe UI"/>
              </a:rPr>
              <a:t>[ Quem e onde ]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22960" y="3218688"/>
            <a:ext cx="109728" cy="109728"/>
          </a:xfrm>
          <a:prstGeom prst="roundRect">
            <a:avLst>
              <a:gd name="adj" fmla="val 50000"/>
            </a:avLst>
          </a:prstGeom>
          <a:solidFill>
            <a:srgbClr val="9FBB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51560" y="3172968"/>
            <a:ext cx="411480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850" b="0" i="0" spc="70">
                <a:solidFill>
                  <a:srgbClr val="26251E"/>
                </a:solidFill>
                <a:latin typeface="Segoe UI Semibold"/>
              </a:rPr>
              <a:t>OBJETIVO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00" b="0" i="1">
                <a:solidFill>
                  <a:srgbClr val="A09C92"/>
                </a:solidFill>
                <a:latin typeface="Segoe UI"/>
              </a:rPr>
              <a:t>[ A necessidade ]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22960" y="3785615"/>
            <a:ext cx="109728" cy="109728"/>
          </a:xfrm>
          <a:prstGeom prst="roundRect">
            <a:avLst>
              <a:gd name="adj" fmla="val 50000"/>
            </a:avLst>
          </a:prstGeom>
          <a:solidFill>
            <a:srgbClr val="9FC9A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51560" y="3739896"/>
            <a:ext cx="411480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850" b="0" i="0" spc="70">
                <a:solidFill>
                  <a:srgbClr val="26251E"/>
                </a:solidFill>
                <a:latin typeface="Segoe UI Semibold"/>
              </a:rPr>
              <a:t>DESAFIO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00" b="0" i="1">
                <a:solidFill>
                  <a:srgbClr val="A09C92"/>
                </a:solidFill>
                <a:latin typeface="Segoe UI"/>
              </a:rPr>
              <a:t>[ Restrições ]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2960" y="4352544"/>
            <a:ext cx="109728" cy="109728"/>
          </a:xfrm>
          <a:prstGeom prst="roundRect">
            <a:avLst>
              <a:gd name="adj" fmla="val 50000"/>
            </a:avLst>
          </a:prstGeom>
          <a:solidFill>
            <a:srgbClr val="C0A8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51560" y="4306824"/>
            <a:ext cx="411480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850" b="0" i="0" spc="70">
                <a:solidFill>
                  <a:srgbClr val="26251E"/>
                </a:solidFill>
                <a:latin typeface="Segoe UI Semibold"/>
              </a:rPr>
              <a:t>SOLUÇÃO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00" b="0" i="1">
                <a:solidFill>
                  <a:srgbClr val="A09C92"/>
                </a:solidFill>
                <a:latin typeface="Segoe UI"/>
              </a:rPr>
              <a:t>[ Jogadas de design ]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22960" y="4919472"/>
            <a:ext cx="109728" cy="109728"/>
          </a:xfrm>
          <a:prstGeom prst="roundRect">
            <a:avLst>
              <a:gd name="adj" fmla="val 50000"/>
            </a:avLst>
          </a:prstGeom>
          <a:solidFill>
            <a:srgbClr val="C085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51560" y="4873752"/>
            <a:ext cx="411480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850" b="0" i="0" spc="70">
                <a:solidFill>
                  <a:srgbClr val="26251E"/>
                </a:solidFill>
                <a:latin typeface="Segoe UI Semibold"/>
              </a:rPr>
              <a:t>RESULTADO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00" b="0" i="1">
                <a:solidFill>
                  <a:srgbClr val="A09C92"/>
                </a:solidFill>
                <a:latin typeface="Segoe UI"/>
              </a:rPr>
              <a:t>[ Métrica + foto ]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0" y="1371600"/>
            <a:ext cx="5879592" cy="4663440"/>
          </a:xfrm>
          <a:prstGeom prst="roundRect">
            <a:avLst>
              <a:gd name="adj" fmla="val 2352"/>
            </a:avLst>
          </a:prstGeom>
          <a:solidFill>
            <a:srgbClr val="FFFFFF"/>
          </a:solidFill>
          <a:ln w="12700">
            <a:solidFill>
              <a:srgbClr val="E6E5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5669280" y="1554480"/>
            <a:ext cx="5513832" cy="4297680"/>
          </a:xfrm>
          <a:prstGeom prst="roundRect">
            <a:avLst>
              <a:gd name="adj" fmla="val 2127"/>
            </a:avLst>
          </a:prstGeom>
          <a:solidFill>
            <a:srgbClr val="FAFAF7"/>
          </a:solidFill>
          <a:ln w="12700">
            <a:solidFill>
              <a:srgbClr val="E6E5E0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669280" y="1554480"/>
            <a:ext cx="5513832" cy="42976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spcAft>
                <a:spcPts val="400"/>
              </a:spcAft>
            </a:pPr>
            <a:r>
              <a:rPr sz="850" b="0" i="0" spc="90">
                <a:solidFill>
                  <a:srgbClr val="A09C92"/>
                </a:solidFill>
                <a:latin typeface="Segoe UI Semibold"/>
              </a:rPr>
              <a:t>[ IMAGEM VERTICAL OU PANORÂMICA ]</a:t>
            </a:r>
          </a:p>
          <a:p>
            <a:pPr algn="ctr">
              <a:spcAft>
                <a:spcPts val="400"/>
              </a:spcAft>
            </a:pPr>
            <a:r>
              <a:rPr sz="800" b="0" i="0">
                <a:solidFill>
                  <a:srgbClr val="807D72"/>
                </a:solidFill>
                <a:latin typeface="Segoe UI"/>
              </a:rPr>
              <a:t>renderização final · 16:9 ou 4:5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22960" y="6355080"/>
            <a:ext cx="10543032" cy="10972"/>
          </a:xfrm>
          <a:prstGeom prst="rect">
            <a:avLst/>
          </a:prstGeom>
          <a:solidFill>
            <a:srgbClr val="E6E5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22960" y="6419088"/>
            <a:ext cx="54864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750" b="0" i="0" spc="90">
                <a:solidFill>
                  <a:srgbClr val="A09C92"/>
                </a:solidFill>
                <a:latin typeface="Segoe UI Semibold"/>
              </a:rPr>
              <a:t>PORTFÓLIO TEMPLATE</a:t>
            </a:r>
            <a:r>
              <a:rPr sz="750" b="0" i="0">
                <a:solidFill>
                  <a:srgbClr val="CFCDC4"/>
                </a:solidFill>
                <a:latin typeface="Segoe UI"/>
              </a:rPr>
              <a:t>    ·    </a:t>
            </a:r>
            <a:r>
              <a:rPr sz="750" b="0" i="0" spc="90">
                <a:solidFill>
                  <a:srgbClr val="A09C92"/>
                </a:solidFill>
                <a:latin typeface="Segoe UI Semibold"/>
              </a:rPr>
              <a:t>ESCOLA HABILIDADE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0" y="6419088"/>
            <a:ext cx="313639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750" b="0" i="0" spc="50">
                <a:solidFill>
                  <a:srgbClr val="26251E"/>
                </a:solidFill>
                <a:latin typeface="Segoe UI Semibold"/>
              </a:rPr>
              <a:t>07</a:t>
            </a:r>
            <a:r>
              <a:rPr sz="750" b="0" i="0">
                <a:solidFill>
                  <a:srgbClr val="CFCDC4"/>
                </a:solidFill>
                <a:latin typeface="Segoe UI"/>
              </a:rPr>
              <a:t> / </a:t>
            </a:r>
            <a:r>
              <a:rPr sz="750" b="0" i="0" spc="50">
                <a:solidFill>
                  <a:srgbClr val="A09C92"/>
                </a:solidFill>
                <a:latin typeface="Segoe UI Semibold"/>
              </a:rPr>
              <a:t>10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7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822960" y="690372"/>
            <a:ext cx="77724" cy="77724"/>
          </a:xfrm>
          <a:prstGeom prst="roundRect">
            <a:avLst>
              <a:gd name="adj" fmla="val 50000"/>
            </a:avLst>
          </a:prstGeom>
          <a:solidFill>
            <a:srgbClr val="D4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87552" y="621792"/>
            <a:ext cx="68580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850" b="0" i="0" spc="90">
                <a:solidFill>
                  <a:srgbClr val="26251E"/>
                </a:solidFill>
                <a:latin typeface="Segoe UI Semibold"/>
              </a:rPr>
              <a:t>08 · PROVAS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078992"/>
            <a:ext cx="1054303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900" b="0" i="0" spc="40">
                <a:solidFill>
                  <a:srgbClr val="807D72"/>
                </a:solidFill>
                <a:latin typeface="Consolas"/>
              </a:rPr>
              <a:t>PESSOAS CONFIAM EM RESULTADOS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371600"/>
            <a:ext cx="100584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700" b="0" i="0" spc="-50">
                <a:solidFill>
                  <a:srgbClr val="26251E"/>
                </a:solidFill>
                <a:latin typeface="Segoe UI Light"/>
              </a:rPr>
              <a:t>Provas e credibilidade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2468880"/>
            <a:ext cx="6035040" cy="1417320"/>
          </a:xfrm>
          <a:prstGeom prst="roundRect">
            <a:avLst>
              <a:gd name="adj" fmla="val 7741"/>
            </a:avLst>
          </a:prstGeom>
          <a:solidFill>
            <a:srgbClr val="FFFFFF"/>
          </a:solidFill>
          <a:ln w="12700">
            <a:solidFill>
              <a:srgbClr val="E6E5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2606040"/>
            <a:ext cx="55778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100" b="0" i="1">
                <a:solidFill>
                  <a:srgbClr val="5A5852"/>
                </a:solidFill>
                <a:latin typeface="Segoe UI"/>
              </a:rPr>
              <a:t>“[ Depoimento curto do cliente — 1 a 2 frases sobre a transformação. ]”</a:t>
            </a:r>
          </a:p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950" b="0" i="0">
                <a:solidFill>
                  <a:srgbClr val="807D72"/>
                </a:solidFill>
                <a:latin typeface="Segoe UI Semibold"/>
              </a:rPr>
              <a:t>— [ Nome do Cliente ], [ Projeto ]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22960" y="4069080"/>
            <a:ext cx="6035040" cy="1417320"/>
          </a:xfrm>
          <a:prstGeom prst="roundRect">
            <a:avLst>
              <a:gd name="adj" fmla="val 7741"/>
            </a:avLst>
          </a:prstGeom>
          <a:solidFill>
            <a:srgbClr val="FFFFFF"/>
          </a:solidFill>
          <a:ln w="12700">
            <a:solidFill>
              <a:srgbClr val="E6E5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51560" y="4206240"/>
            <a:ext cx="55778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100" b="0" i="1">
                <a:solidFill>
                  <a:srgbClr val="5A5852"/>
                </a:solidFill>
                <a:latin typeface="Segoe UI"/>
              </a:rPr>
              <a:t>“[ Segundo depoimento — métrica ou sentimento do cliente. ]”</a:t>
            </a:r>
          </a:p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950" b="0" i="0">
                <a:solidFill>
                  <a:srgbClr val="807D72"/>
                </a:solidFill>
                <a:latin typeface="Segoe UI Semibold"/>
              </a:rPr>
              <a:t>— [ Nome do Cliente ], [ Projeto 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78040" y="2331720"/>
            <a:ext cx="418795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 i="0" spc="90">
                <a:solidFill>
                  <a:srgbClr val="A09C92"/>
                </a:solidFill>
                <a:latin typeface="Segoe UI Semibold"/>
              </a:rPr>
              <a:t>NÚMEROS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178040" y="3264408"/>
            <a:ext cx="4187952" cy="10972"/>
          </a:xfrm>
          <a:prstGeom prst="rect">
            <a:avLst/>
          </a:prstGeom>
          <a:solidFill>
            <a:srgbClr val="EFEF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178040" y="2697480"/>
            <a:ext cx="418795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2000" b="0" i="0" spc="-30">
                <a:solidFill>
                  <a:srgbClr val="26251E"/>
                </a:solidFill>
                <a:latin typeface="Segoe UI Light"/>
              </a:rPr>
              <a:t>[ 100% ]</a:t>
            </a:r>
          </a:p>
          <a:p>
            <a:pPr algn="l">
              <a:spcAft>
                <a:spcPts val="0"/>
              </a:spcAft>
            </a:pPr>
            <a:r>
              <a:rPr sz="1000" b="0" i="0">
                <a:solidFill>
                  <a:srgbClr val="807D72"/>
                </a:solidFill>
                <a:latin typeface="Segoe UI"/>
              </a:rPr>
              <a:t>orçamento cumprido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178040" y="4197096"/>
            <a:ext cx="4187952" cy="10972"/>
          </a:xfrm>
          <a:prstGeom prst="rect">
            <a:avLst/>
          </a:prstGeom>
          <a:solidFill>
            <a:srgbClr val="EFEF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178040" y="3630168"/>
            <a:ext cx="418795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2000" b="0" i="0" spc="-30">
                <a:solidFill>
                  <a:srgbClr val="26251E"/>
                </a:solidFill>
                <a:latin typeface="Segoe UI Light"/>
              </a:rPr>
              <a:t>[ 8 sem ]</a:t>
            </a:r>
          </a:p>
          <a:p>
            <a:pPr algn="l">
              <a:spcAft>
                <a:spcPts val="0"/>
              </a:spcAft>
            </a:pPr>
            <a:r>
              <a:rPr sz="1000" b="0" i="0">
                <a:solidFill>
                  <a:srgbClr val="807D72"/>
                </a:solidFill>
                <a:latin typeface="Segoe UI"/>
              </a:rPr>
              <a:t>tempo economizado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178040" y="5129784"/>
            <a:ext cx="4187952" cy="10972"/>
          </a:xfrm>
          <a:prstGeom prst="rect">
            <a:avLst/>
          </a:prstGeom>
          <a:solidFill>
            <a:srgbClr val="EFEF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178040" y="4562856"/>
            <a:ext cx="418795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2000" b="0" i="0" spc="-30">
                <a:solidFill>
                  <a:srgbClr val="26251E"/>
                </a:solidFill>
                <a:latin typeface="Segoe UI Light"/>
              </a:rPr>
              <a:t>[ 240 m² ]</a:t>
            </a:r>
          </a:p>
          <a:p>
            <a:pPr algn="l">
              <a:spcAft>
                <a:spcPts val="0"/>
              </a:spcAft>
            </a:pPr>
            <a:r>
              <a:rPr sz="1000" b="0" i="0">
                <a:solidFill>
                  <a:srgbClr val="807D72"/>
                </a:solidFill>
                <a:latin typeface="Segoe UI"/>
              </a:rPr>
              <a:t>área melhorada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22960" y="5669280"/>
            <a:ext cx="10543032" cy="10972"/>
          </a:xfrm>
          <a:prstGeom prst="rect">
            <a:avLst/>
          </a:prstGeom>
          <a:solidFill>
            <a:srgbClr val="E6E5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2960" y="5779008"/>
            <a:ext cx="10543032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850" b="0" i="0" spc="90">
                <a:solidFill>
                  <a:srgbClr val="A09C92"/>
                </a:solidFill>
                <a:latin typeface="Segoe UI Semibold"/>
              </a:rPr>
              <a:t>PREMIAÇÕES &amp; PUBLICAÇÕES   </a:t>
            </a:r>
            <a:r>
              <a:rPr sz="1200" b="0" i="1">
                <a:solidFill>
                  <a:srgbClr val="A09C92"/>
                </a:solidFill>
                <a:latin typeface="Segoe UI"/>
              </a:rPr>
              <a:t>[ Prêmio X 2024  ·  Publicação Y  ·  Exposição Z ]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22960" y="6355080"/>
            <a:ext cx="10543032" cy="10972"/>
          </a:xfrm>
          <a:prstGeom prst="rect">
            <a:avLst/>
          </a:prstGeom>
          <a:solidFill>
            <a:srgbClr val="E6E5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22960" y="6419088"/>
            <a:ext cx="54864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750" b="0" i="0" spc="90">
                <a:solidFill>
                  <a:srgbClr val="A09C92"/>
                </a:solidFill>
                <a:latin typeface="Segoe UI Semibold"/>
              </a:rPr>
              <a:t>PORTFÓLIO TEMPLATE</a:t>
            </a:r>
            <a:r>
              <a:rPr sz="750" b="0" i="0">
                <a:solidFill>
                  <a:srgbClr val="CFCDC4"/>
                </a:solidFill>
                <a:latin typeface="Segoe UI"/>
              </a:rPr>
              <a:t>    ·    </a:t>
            </a:r>
            <a:r>
              <a:rPr sz="750" b="0" i="0" spc="90">
                <a:solidFill>
                  <a:srgbClr val="A09C92"/>
                </a:solidFill>
                <a:latin typeface="Segoe UI Semibold"/>
              </a:rPr>
              <a:t>ESCOLA HABILIDADE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0" y="6419088"/>
            <a:ext cx="313639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750" b="0" i="0" spc="50">
                <a:solidFill>
                  <a:srgbClr val="26251E"/>
                </a:solidFill>
                <a:latin typeface="Segoe UI Semibold"/>
              </a:rPr>
              <a:t>08</a:t>
            </a:r>
            <a:r>
              <a:rPr sz="750" b="0" i="0">
                <a:solidFill>
                  <a:srgbClr val="CFCDC4"/>
                </a:solidFill>
                <a:latin typeface="Segoe UI"/>
              </a:rPr>
              <a:t> / </a:t>
            </a:r>
            <a:r>
              <a:rPr sz="750" b="0" i="0" spc="50">
                <a:solidFill>
                  <a:srgbClr val="A09C92"/>
                </a:solidFill>
                <a:latin typeface="Segoe UI Semibold"/>
              </a:rPr>
              <a:t>10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